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60" r:id="rId3"/>
    <p:sldId id="261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2" r:id="rId12"/>
    <p:sldId id="292" r:id="rId13"/>
    <p:sldId id="295" r:id="rId14"/>
    <p:sldId id="294" r:id="rId15"/>
    <p:sldId id="291" r:id="rId16"/>
    <p:sldId id="289" r:id="rId17"/>
    <p:sldId id="29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5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17.3.2023.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28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4AB2B9-F87F-4FB6-B69F-F4AC90E4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E08D29-84D1-41F9-9EC0-30797121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356954-066A-410F-A28D-24EA9151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pPr/>
              <a:t>17.3.2023.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50B095-DDD9-40E2-AC32-FDC8B9CF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C38A62-35EF-4459-96A5-69599359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592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Priroda 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e-sfera.hr/dodatni-digitalni-sadrzaji/bb36c5c8-cf2f-4c62-bfdb-a4e744066b9a/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e-sfera.hr/dodatni-digitalni-sadrzaji/bb36c5c8-cf2f-4c62-bfdb-a4e744066b9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earningapps.org/watch?v=pbxrvk1gj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learningapps.org/watch?v=pz6x9iiw319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R1rK1Cc0_M&amp;feature=emb_title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e-sfera.hr/dodatni-digitalni-sadrzaji/bb36c5c8-cf2f-4c62-bfdb-a4e744066b9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e-sfera.hr/dodatni-digitalni-sadrzaji/bb36c5c8-cf2f-4c62-bfdb-a4e744066b9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hyperlink" Target="https://www.e-sfera.hr/dodatni-digitalni-sadrzaji/bb36c5c8-cf2f-4c62-bfdb-a4e744066b9a/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FBAFB651-C59E-478E-94E3-D21675A0379F}"/>
              </a:ext>
            </a:extLst>
          </p:cNvPr>
          <p:cNvSpPr txBox="1"/>
          <p:nvPr/>
        </p:nvSpPr>
        <p:spPr>
          <a:xfrm>
            <a:off x="198618" y="1367602"/>
            <a:ext cx="4343402" cy="2677656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/>
              <a:t>Pomoću tehnike </a:t>
            </a:r>
            <a:r>
              <a:rPr lang="hr-HR" sz="2800" dirty="0">
                <a:solidFill>
                  <a:srgbClr val="00B050"/>
                </a:solidFill>
              </a:rPr>
              <a:t>„Vruća olovka” </a:t>
            </a:r>
            <a:r>
              <a:rPr lang="hr-HR" sz="2800" dirty="0"/>
              <a:t>u bilježnice zapišite sve što znate o </a:t>
            </a:r>
            <a:r>
              <a:rPr lang="hr-HR" sz="2800" b="1" dirty="0">
                <a:solidFill>
                  <a:srgbClr val="FF0000"/>
                </a:solidFill>
              </a:rPr>
              <a:t>PUBERTETU</a:t>
            </a:r>
            <a:r>
              <a:rPr lang="hr-HR" sz="2800" dirty="0"/>
              <a:t>. </a:t>
            </a:r>
          </a:p>
          <a:p>
            <a:pPr algn="ctr"/>
            <a:endParaRPr lang="hr-HR" sz="2800" dirty="0"/>
          </a:p>
          <a:p>
            <a:pPr algn="ctr"/>
            <a:r>
              <a:rPr lang="hr-HR" sz="2800" b="1" dirty="0"/>
              <a:t>Imate jednu minutu! </a:t>
            </a:r>
          </a:p>
          <a:p>
            <a:pPr algn="ctr"/>
            <a:r>
              <a:rPr lang="hr-HR" sz="2800" b="1" dirty="0"/>
              <a:t>Ne dižite olovku s papira!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7461BF9-5616-40AE-8755-CF8FC4D65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3"/>
          <a:stretch/>
        </p:blipFill>
        <p:spPr>
          <a:xfrm>
            <a:off x="4796852" y="1139253"/>
            <a:ext cx="7395148" cy="5729574"/>
          </a:xfrm>
          <a:prstGeom prst="rect">
            <a:avLst/>
          </a:prstGeom>
        </p:spPr>
      </p:pic>
      <p:pic>
        <p:nvPicPr>
          <p:cNvPr id="1026" name="Picture 2" descr="Animated GIF">
            <a:extLst>
              <a:ext uri="{FF2B5EF4-FFF2-40B4-BE49-F238E27FC236}">
                <a16:creationId xmlns:a16="http://schemas.microsoft.com/office/drawing/2014/main" id="{01D00542-A2A2-441D-9EF2-17B63F4842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8" y="4222062"/>
            <a:ext cx="4509638" cy="25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34" y="1341481"/>
            <a:ext cx="3227363" cy="824600"/>
          </a:xfrm>
        </p:spPr>
        <p:txBody>
          <a:bodyPr>
            <a:noAutofit/>
          </a:bodyPr>
          <a:lstStyle/>
          <a:p>
            <a:r>
              <a:rPr lang="hr-H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Staračka dob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10" y="2148839"/>
            <a:ext cx="6830827" cy="4351338"/>
          </a:xfrm>
        </p:spPr>
        <p:txBody>
          <a:bodyPr>
            <a:normAutofit/>
          </a:bodyPr>
          <a:lstStyle/>
          <a:p>
            <a:r>
              <a:rPr lang="hr-HR" dirty="0"/>
              <a:t>Procesi u organizmu usporeni</a:t>
            </a:r>
          </a:p>
          <a:p>
            <a:r>
              <a:rPr lang="hr-HR" dirty="0"/>
              <a:t>Pokreti usporeni</a:t>
            </a:r>
          </a:p>
          <a:p>
            <a:r>
              <a:rPr lang="hr-HR" dirty="0"/>
              <a:t>Kretanje otežano</a:t>
            </a:r>
          </a:p>
          <a:p>
            <a:r>
              <a:rPr lang="hr-HR" dirty="0"/>
              <a:t>Kosa sjedi</a:t>
            </a:r>
          </a:p>
          <a:p>
            <a:r>
              <a:rPr lang="hr-HR" dirty="0"/>
              <a:t>Staračke pjege</a:t>
            </a:r>
          </a:p>
          <a:p>
            <a:r>
              <a:rPr lang="hr-HR" dirty="0"/>
              <a:t>Mirovina</a:t>
            </a:r>
          </a:p>
          <a:p>
            <a:r>
              <a:rPr lang="hr-HR" dirty="0"/>
              <a:t>Završetak života</a:t>
            </a:r>
          </a:p>
        </p:txBody>
      </p:sp>
      <p:pic>
        <p:nvPicPr>
          <p:cNvPr id="7" name="Slika 6" descr="Slika na kojoj se prikazuje osoba, muškarac, nasmijano&#10;&#10;Opis je automatski generiran">
            <a:extLst>
              <a:ext uri="{FF2B5EF4-FFF2-40B4-BE49-F238E27FC236}">
                <a16:creationId xmlns:a16="http://schemas.microsoft.com/office/drawing/2014/main" id="{BDF73E4A-AD70-475B-8982-D66BC507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7" y="2821558"/>
            <a:ext cx="2677551" cy="402636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DF9F67A-32E9-4C27-BCA1-4E48F9686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4"/>
          <a:stretch/>
        </p:blipFill>
        <p:spPr>
          <a:xfrm>
            <a:off x="7934178" y="1160991"/>
            <a:ext cx="4257822" cy="56800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56E88AD-58EF-4062-AAB8-C5CA2BAF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3" y="5814400"/>
            <a:ext cx="809625" cy="71437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7AEAEF2-6CF2-4129-8123-B9234EFE1A48}"/>
              </a:ext>
            </a:extLst>
          </p:cNvPr>
          <p:cNvSpPr txBox="1"/>
          <p:nvPr/>
        </p:nvSpPr>
        <p:spPr>
          <a:xfrm>
            <a:off x="987336" y="596733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7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B2B010D-58B2-8ECE-F717-0802AEB86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317"/>
            <a:ext cx="12192000" cy="55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4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A49EA4E6-8FD8-4907-AF9D-31F8A282E810}"/>
              </a:ext>
            </a:extLst>
          </p:cNvPr>
          <p:cNvSpPr txBox="1"/>
          <p:nvPr/>
        </p:nvSpPr>
        <p:spPr>
          <a:xfrm>
            <a:off x="513505" y="5788825"/>
            <a:ext cx="681004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pl-PL" sz="2000" dirty="0">
                <a:hlinkClick r:id="rId2"/>
              </a:rPr>
              <a:t>Moji rođaci, obitelj i ja u različitim životnim razdobljima</a:t>
            </a:r>
            <a:endParaRPr lang="hr-HR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0CF327-D777-4922-8B86-FF23A5665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6" y="5474854"/>
            <a:ext cx="668375" cy="62794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B82DB57-867A-42C8-8577-9096A42AB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836" y="1334930"/>
            <a:ext cx="9818348" cy="41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5B26A8A-C026-4181-BE4A-D9B2CB7E3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" t="4720" r="-1765" b="10306"/>
          <a:stretch/>
        </p:blipFill>
        <p:spPr>
          <a:xfrm>
            <a:off x="0" y="1141762"/>
            <a:ext cx="12421772" cy="582741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756E550-75A2-4F50-900F-36FAAF00B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771" y="1992078"/>
            <a:ext cx="3167922" cy="24111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4800" b="1" dirty="0"/>
              <a:t>MOŽE LI SE ŽIVOT PRODULJITI</a:t>
            </a:r>
            <a:endParaRPr lang="hr-HR" sz="4800" b="1" dirty="0"/>
          </a:p>
        </p:txBody>
      </p:sp>
    </p:spTree>
    <p:extLst>
      <p:ext uri="{BB962C8B-B14F-4D97-AF65-F5344CB8AC3E}">
        <p14:creationId xmlns:p14="http://schemas.microsoft.com/office/powerpoint/2010/main" val="105766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926B4F4-F87F-4091-9F28-3831D17E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66" y="1415239"/>
            <a:ext cx="5925826" cy="4730906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306" y="1415240"/>
            <a:ext cx="4951828" cy="49011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b="1" dirty="0"/>
              <a:t>Napredak znanosti, tehnologije i medicine</a:t>
            </a:r>
          </a:p>
          <a:p>
            <a:pPr lvl="1">
              <a:lnSpc>
                <a:spcPct val="100000"/>
              </a:lnSpc>
            </a:pPr>
            <a:r>
              <a:rPr lang="hr-HR" sz="2800" dirty="0"/>
              <a:t>sprječavanje i liječenje bolesti (cjepiva, antibiotici…)</a:t>
            </a:r>
          </a:p>
          <a:p>
            <a:pPr lvl="1">
              <a:lnSpc>
                <a:spcPct val="100000"/>
              </a:lnSpc>
            </a:pPr>
            <a:r>
              <a:rPr lang="hr-HR" sz="2800" dirty="0"/>
              <a:t>umjetni organi </a:t>
            </a:r>
          </a:p>
          <a:p>
            <a:pPr lvl="1">
              <a:lnSpc>
                <a:spcPct val="100000"/>
              </a:lnSpc>
            </a:pPr>
            <a:r>
              <a:rPr lang="hr-HR" sz="2800" dirty="0"/>
              <a:t>srčani stimulatori</a:t>
            </a:r>
          </a:p>
          <a:p>
            <a:pPr lvl="1">
              <a:lnSpc>
                <a:spcPct val="100000"/>
              </a:lnSpc>
            </a:pPr>
            <a:r>
              <a:rPr lang="hr-HR" sz="2800" dirty="0"/>
              <a:t>presađivanje organa</a:t>
            </a:r>
          </a:p>
          <a:p>
            <a:pPr lvl="1">
              <a:lnSpc>
                <a:spcPct val="100000"/>
              </a:lnSpc>
            </a:pPr>
            <a:r>
              <a:rPr lang="hr-HR" sz="2800" dirty="0"/>
              <a:t>„popravak” oštećenih stanica s pomoću matičnih stanica (u krvi pupčane vrpce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9719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476731"/>
            <a:ext cx="6828095" cy="628293"/>
          </a:xfrm>
        </p:spPr>
        <p:txBody>
          <a:bodyPr/>
          <a:lstStyle/>
          <a:p>
            <a:pPr marL="0" indent="0">
              <a:buNone/>
            </a:pPr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Životna razdoblja čovjeka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DC6D9E3-F9F3-4116-B2A2-8239E8DBAF1A}"/>
              </a:ext>
            </a:extLst>
          </p:cNvPr>
          <p:cNvSpPr txBox="1"/>
          <p:nvPr/>
        </p:nvSpPr>
        <p:spPr>
          <a:xfrm>
            <a:off x="838198" y="4728186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Karakteristike životnih razdoblja</a:t>
            </a:r>
            <a:endParaRPr lang="hr-HR" sz="4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5D88276-23F1-42E8-B4B0-C5BE65557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529" y="3172073"/>
            <a:ext cx="1147942" cy="114794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3B83299-63AE-4AEB-9282-F15057654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826" y="4490749"/>
            <a:ext cx="1164716" cy="11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0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0000"/>
                </a:solidFill>
              </a:rPr>
              <a:t>I</a:t>
            </a:r>
            <a:r>
              <a:rPr lang="hr-HR" sz="4800" b="1" dirty="0">
                <a:solidFill>
                  <a:srgbClr val="00B050"/>
                </a:solidFill>
              </a:rPr>
              <a:t>Z</a:t>
            </a:r>
            <a:r>
              <a:rPr lang="hr-HR" sz="4800" b="1" dirty="0">
                <a:solidFill>
                  <a:srgbClr val="FFC000"/>
                </a:solidFill>
              </a:rPr>
              <a:t>L</a:t>
            </a:r>
            <a:r>
              <a:rPr lang="hr-HR" sz="4800" b="1" dirty="0">
                <a:solidFill>
                  <a:srgbClr val="0070C0"/>
                </a:solidFill>
              </a:rPr>
              <a:t>A</a:t>
            </a:r>
            <a:r>
              <a:rPr lang="hr-HR" sz="4800" b="1" dirty="0">
                <a:solidFill>
                  <a:srgbClr val="FF0000"/>
                </a:solidFill>
              </a:rPr>
              <a:t>Z</a:t>
            </a:r>
            <a:r>
              <a:rPr lang="hr-HR" sz="4800" b="1" dirty="0">
                <a:solidFill>
                  <a:srgbClr val="00B050"/>
                </a:solidFill>
              </a:rPr>
              <a:t>N</a:t>
            </a:r>
            <a:r>
              <a:rPr lang="hr-HR" sz="4800" b="1" dirty="0">
                <a:solidFill>
                  <a:srgbClr val="FFC000"/>
                </a:solidFill>
              </a:rPr>
              <a:t>A</a:t>
            </a:r>
            <a:r>
              <a:rPr lang="hr-HR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4800" b="1" dirty="0">
                <a:solidFill>
                  <a:srgbClr val="0070C0"/>
                </a:solidFill>
              </a:rPr>
              <a:t>K</a:t>
            </a:r>
            <a:r>
              <a:rPr lang="hr-HR" sz="4800" b="1" dirty="0">
                <a:solidFill>
                  <a:srgbClr val="FF0000"/>
                </a:solidFill>
              </a:rPr>
              <a:t>A</a:t>
            </a:r>
            <a:r>
              <a:rPr lang="hr-HR" sz="4800" b="1" dirty="0">
                <a:solidFill>
                  <a:srgbClr val="00B050"/>
                </a:solidFill>
              </a:rPr>
              <a:t>R</a:t>
            </a:r>
            <a:r>
              <a:rPr lang="hr-HR" sz="4800" b="1" dirty="0">
                <a:solidFill>
                  <a:srgbClr val="FFC000"/>
                </a:solidFill>
              </a:rPr>
              <a:t>T</a:t>
            </a:r>
            <a:r>
              <a:rPr lang="hr-HR" sz="4800" b="1" dirty="0">
                <a:solidFill>
                  <a:srgbClr val="0070C0"/>
                </a:solidFill>
              </a:rPr>
              <a:t>I</a:t>
            </a:r>
            <a:r>
              <a:rPr lang="hr-HR" sz="4800" b="1" dirty="0">
                <a:solidFill>
                  <a:srgbClr val="FF0000"/>
                </a:solidFill>
              </a:rPr>
              <a:t>C</a:t>
            </a:r>
            <a:r>
              <a:rPr lang="hr-HR" sz="48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574269C-AAC7-4EDF-A572-8C5A8ABE86F2}"/>
              </a:ext>
            </a:extLst>
          </p:cNvPr>
          <p:cNvSpPr txBox="1"/>
          <p:nvPr/>
        </p:nvSpPr>
        <p:spPr>
          <a:xfrm>
            <a:off x="838199" y="2370679"/>
            <a:ext cx="9740705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Pogledaj </a:t>
            </a:r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videozapis</a:t>
            </a:r>
            <a:r>
              <a:rPr lang="hr-HR" sz="2800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ea typeface="Calibri" panose="020F0502020204030204" pitchFamily="34" charset="0"/>
                <a:cs typeface="Times New Roman" panose="02020603050405020304" pitchFamily="18" charset="0"/>
              </a:rPr>
              <a:t>i odgovori na pitanje. </a:t>
            </a:r>
            <a:endParaRPr lang="hr-H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800" dirty="0">
                <a:effectLst/>
                <a:ea typeface="Calibri" panose="020F0502020204030204" pitchFamily="34" charset="0"/>
              </a:rPr>
              <a:t>Kako bi nazvao/nazvala jednom riječju životna razdoblja kroz koja svaki čovjek prođe od rođenja do starosti? </a:t>
            </a:r>
          </a:p>
          <a:p>
            <a:pPr algn="ctr"/>
            <a:r>
              <a:rPr lang="hr-HR" sz="2800" dirty="0"/>
              <a:t>Odgovor napiši u svoju bilježnicu!</a:t>
            </a:r>
          </a:p>
        </p:txBody>
      </p:sp>
    </p:spTree>
    <p:extLst>
      <p:ext uri="{BB962C8B-B14F-4D97-AF65-F5344CB8AC3E}">
        <p14:creationId xmlns:p14="http://schemas.microsoft.com/office/powerpoint/2010/main" val="397051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0" y="1685229"/>
            <a:ext cx="11065355" cy="77086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Životna razdoblja čovjeka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AA7ACF4-97C4-40F7-B1CB-53BDDB5BC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93" y="2593083"/>
            <a:ext cx="3461238" cy="34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3C1341-53CE-4E7B-956D-84F34316A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D23A942-3DDA-4C67-911A-F67290CE6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89194"/>
            <a:ext cx="12192000" cy="879586"/>
          </a:xfrm>
        </p:spPr>
        <p:txBody>
          <a:bodyPr>
            <a:normAutofit/>
          </a:bodyPr>
          <a:lstStyle/>
          <a:p>
            <a:r>
              <a:rPr lang="hr-HR" sz="6000" dirty="0">
                <a:solidFill>
                  <a:srgbClr val="FF0000"/>
                </a:solidFill>
              </a:rPr>
              <a:t>Ž</a:t>
            </a:r>
            <a:r>
              <a:rPr lang="hr-HR" sz="6000" dirty="0">
                <a:solidFill>
                  <a:srgbClr val="00B050"/>
                </a:solidFill>
              </a:rPr>
              <a:t>I</a:t>
            </a:r>
            <a:r>
              <a:rPr lang="hr-HR" sz="6000" dirty="0">
                <a:solidFill>
                  <a:srgbClr val="FFC000"/>
                </a:solidFill>
              </a:rPr>
              <a:t>V</a:t>
            </a:r>
            <a:r>
              <a:rPr lang="hr-HR" sz="6000" dirty="0">
                <a:solidFill>
                  <a:srgbClr val="0070C0"/>
                </a:solidFill>
              </a:rPr>
              <a:t>O</a:t>
            </a:r>
            <a:r>
              <a:rPr lang="hr-HR" sz="6000" dirty="0">
                <a:solidFill>
                  <a:srgbClr val="FF0000"/>
                </a:solidFill>
              </a:rPr>
              <a:t>T</a:t>
            </a:r>
            <a:r>
              <a:rPr lang="hr-HR" sz="6000" dirty="0">
                <a:solidFill>
                  <a:srgbClr val="00B050"/>
                </a:solidFill>
              </a:rPr>
              <a:t>N</a:t>
            </a:r>
            <a:r>
              <a:rPr lang="hr-HR" sz="6000" dirty="0">
                <a:solidFill>
                  <a:srgbClr val="FFC000"/>
                </a:solidFill>
              </a:rPr>
              <a:t>A</a:t>
            </a:r>
            <a:r>
              <a:rPr lang="hr-HR" sz="6000" dirty="0"/>
              <a:t> </a:t>
            </a:r>
            <a:r>
              <a:rPr lang="hr-HR" sz="6000" dirty="0">
                <a:solidFill>
                  <a:srgbClr val="0070C0"/>
                </a:solidFill>
              </a:rPr>
              <a:t>R</a:t>
            </a:r>
            <a:r>
              <a:rPr lang="hr-HR" sz="6000" dirty="0">
                <a:solidFill>
                  <a:srgbClr val="FF0000"/>
                </a:solidFill>
              </a:rPr>
              <a:t>A</a:t>
            </a:r>
            <a:r>
              <a:rPr lang="hr-HR" sz="6000" dirty="0">
                <a:solidFill>
                  <a:srgbClr val="00B050"/>
                </a:solidFill>
              </a:rPr>
              <a:t>Z</a:t>
            </a:r>
            <a:r>
              <a:rPr lang="hr-HR" sz="6000" dirty="0">
                <a:solidFill>
                  <a:srgbClr val="FFC000"/>
                </a:solidFill>
              </a:rPr>
              <a:t>D</a:t>
            </a:r>
            <a:r>
              <a:rPr lang="hr-HR" sz="6000" dirty="0">
                <a:solidFill>
                  <a:srgbClr val="0070C0"/>
                </a:solidFill>
              </a:rPr>
              <a:t>O</a:t>
            </a:r>
            <a:r>
              <a:rPr lang="hr-HR" sz="6000" dirty="0">
                <a:solidFill>
                  <a:srgbClr val="FF0000"/>
                </a:solidFill>
              </a:rPr>
              <a:t>B</a:t>
            </a:r>
            <a:r>
              <a:rPr lang="hr-HR" sz="6000" dirty="0">
                <a:solidFill>
                  <a:srgbClr val="00B050"/>
                </a:solidFill>
              </a:rPr>
              <a:t>LJ</a:t>
            </a:r>
            <a:r>
              <a:rPr lang="hr-HR" sz="6000" dirty="0">
                <a:solidFill>
                  <a:srgbClr val="FFC000"/>
                </a:solidFill>
              </a:rPr>
              <a:t>A</a:t>
            </a:r>
            <a:r>
              <a:rPr lang="hr-HR" sz="6000" dirty="0"/>
              <a:t> </a:t>
            </a:r>
            <a:r>
              <a:rPr lang="hr-HR" sz="6000" dirty="0">
                <a:solidFill>
                  <a:srgbClr val="0070C0"/>
                </a:solidFill>
              </a:rPr>
              <a:t>Č</a:t>
            </a:r>
            <a:r>
              <a:rPr lang="hr-HR" sz="6000" dirty="0">
                <a:solidFill>
                  <a:srgbClr val="FF0000"/>
                </a:solidFill>
              </a:rPr>
              <a:t>O</a:t>
            </a:r>
            <a:r>
              <a:rPr lang="hr-HR" sz="6000" dirty="0">
                <a:solidFill>
                  <a:srgbClr val="00B050"/>
                </a:solidFill>
              </a:rPr>
              <a:t>V</a:t>
            </a:r>
            <a:r>
              <a:rPr lang="hr-HR" sz="6000" dirty="0">
                <a:solidFill>
                  <a:srgbClr val="FFC000"/>
                </a:solidFill>
              </a:rPr>
              <a:t>J</a:t>
            </a:r>
            <a:r>
              <a:rPr lang="hr-HR" sz="6000" dirty="0">
                <a:solidFill>
                  <a:srgbClr val="0070C0"/>
                </a:solidFill>
              </a:rPr>
              <a:t>E</a:t>
            </a:r>
            <a:r>
              <a:rPr lang="hr-HR" sz="6000" dirty="0">
                <a:solidFill>
                  <a:srgbClr val="FF0000"/>
                </a:solidFill>
              </a:rPr>
              <a:t>K</a:t>
            </a:r>
            <a:r>
              <a:rPr lang="hr-HR" sz="6000" dirty="0">
                <a:solidFill>
                  <a:srgbClr val="00B050"/>
                </a:solidFill>
              </a:rPr>
              <a:t>A</a:t>
            </a:r>
            <a:r>
              <a:rPr lang="hr-HR" sz="6000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8FFC712-D175-426D-96AD-B449E20F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53" y="1188309"/>
            <a:ext cx="6639119" cy="4241531"/>
          </a:xfrm>
          <a:prstGeom prst="rect">
            <a:avLst/>
          </a:prstGeom>
          <a:solidFill>
            <a:srgbClr val="CBC5BD"/>
          </a:solidFill>
          <a:ln>
            <a:solidFill>
              <a:schemeClr val="accent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D167441-5CF4-470E-AC1A-48673D6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338" y="1188310"/>
            <a:ext cx="3497661" cy="4241531"/>
          </a:xfrm>
          <a:prstGeom prst="rect">
            <a:avLst/>
          </a:prstGeom>
        </p:spPr>
      </p:pic>
      <p:pic>
        <p:nvPicPr>
          <p:cNvPr id="6" name="Slika 5" descr="Slika na kojoj se prikazuje djetešce, osoba, na zatvorenom, držanje&#10;&#10;Opis je automatski generiran">
            <a:extLst>
              <a:ext uri="{FF2B5EF4-FFF2-40B4-BE49-F238E27FC236}">
                <a16:creationId xmlns:a16="http://schemas.microsoft.com/office/drawing/2014/main" id="{27E8F5A3-630A-4546-AE45-31F8E96E8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308"/>
            <a:ext cx="4096322" cy="42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EF12B7DE-CD05-4DD5-8233-9EA674EEE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0" r="3256" b="7750"/>
          <a:stretch/>
        </p:blipFill>
        <p:spPr>
          <a:xfrm>
            <a:off x="0" y="1154242"/>
            <a:ext cx="12080430" cy="5703757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05186BCB-3D19-4FBA-A636-CFCA56673CFA}"/>
              </a:ext>
            </a:extLst>
          </p:cNvPr>
          <p:cNvSpPr txBox="1"/>
          <p:nvPr/>
        </p:nvSpPr>
        <p:spPr>
          <a:xfrm>
            <a:off x="329784" y="2398426"/>
            <a:ext cx="4002373" cy="103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F3A1217-8BC4-4918-8202-E00C6707E151}"/>
              </a:ext>
            </a:extLst>
          </p:cNvPr>
          <p:cNvSpPr txBox="1"/>
          <p:nvPr/>
        </p:nvSpPr>
        <p:spPr>
          <a:xfrm>
            <a:off x="526731" y="2398426"/>
            <a:ext cx="4740813" cy="1200329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Precrtaj umnu mapu u svoju bilježnicu te je popunjavaj dok učiš o životnim razdobljima čovjeka.</a:t>
            </a:r>
          </a:p>
        </p:txBody>
      </p:sp>
    </p:spTree>
    <p:extLst>
      <p:ext uri="{BB962C8B-B14F-4D97-AF65-F5344CB8AC3E}">
        <p14:creationId xmlns:p14="http://schemas.microsoft.com/office/powerpoint/2010/main" val="8876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1" y="1376205"/>
            <a:ext cx="5161547" cy="613016"/>
          </a:xfrm>
        </p:spPr>
        <p:txBody>
          <a:bodyPr>
            <a:noAutofit/>
          </a:bodyPr>
          <a:lstStyle/>
          <a:p>
            <a:r>
              <a:rPr lang="hr-HR" sz="3600" b="1" dirty="0">
                <a:solidFill>
                  <a:srgbClr val="FFC000"/>
                </a:solidFill>
              </a:rPr>
              <a:t>1. Razdoblje prije rođenja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04" y="2025336"/>
            <a:ext cx="8102127" cy="2071126"/>
          </a:xfrm>
        </p:spPr>
        <p:txBody>
          <a:bodyPr>
            <a:normAutofit/>
          </a:bodyPr>
          <a:lstStyle/>
          <a:p>
            <a:r>
              <a:rPr lang="hr-HR" dirty="0"/>
              <a:t>Zametak – nastao diobom oplođene jajne stanice</a:t>
            </a:r>
          </a:p>
          <a:p>
            <a:r>
              <a:rPr lang="hr-HR" dirty="0"/>
              <a:t>Plod </a:t>
            </a:r>
          </a:p>
          <a:p>
            <a:r>
              <a:rPr lang="hr-HR" dirty="0"/>
              <a:t>Razvoj u maternici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D6AB999-6056-4057-B468-412E52345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/>
          <a:stretch/>
        </p:blipFill>
        <p:spPr>
          <a:xfrm>
            <a:off x="8365588" y="1235242"/>
            <a:ext cx="3826412" cy="562275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87074DA-0D10-416A-BC3B-0AB45940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77" y="4096462"/>
            <a:ext cx="6988138" cy="23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9573"/>
            <a:ext cx="3974432" cy="8246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accent2">
                    <a:lumMod val="75000"/>
                  </a:schemeClr>
                </a:solidFill>
              </a:rPr>
              <a:t>2. Dojenačka dob</a:t>
            </a:r>
            <a:endParaRPr lang="hr-H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22" y="2330017"/>
            <a:ext cx="6601151" cy="4427621"/>
          </a:xfrm>
        </p:spPr>
        <p:txBody>
          <a:bodyPr>
            <a:normAutofit/>
          </a:bodyPr>
          <a:lstStyle/>
          <a:p>
            <a:r>
              <a:rPr lang="hr-HR" dirty="0"/>
              <a:t>Počinje rođenjem</a:t>
            </a:r>
          </a:p>
          <a:p>
            <a:r>
              <a:rPr lang="hr-HR" dirty="0"/>
              <a:t>Dojenče</a:t>
            </a:r>
          </a:p>
          <a:p>
            <a:pPr lvl="1"/>
            <a:r>
              <a:rPr lang="hr-HR" dirty="0"/>
              <a:t>potpuno ovisno o majci</a:t>
            </a:r>
          </a:p>
          <a:p>
            <a:pPr lvl="1"/>
            <a:r>
              <a:rPr lang="hr-HR" dirty="0"/>
              <a:t>siše majčino mlijeko (sve potrebne hranjive tvari)</a:t>
            </a:r>
          </a:p>
          <a:p>
            <a:pPr lvl="1"/>
            <a:r>
              <a:rPr lang="hr-HR" dirty="0"/>
              <a:t>nagli rast</a:t>
            </a:r>
          </a:p>
          <a:p>
            <a:pPr lvl="1"/>
            <a:r>
              <a:rPr lang="hr-HR" dirty="0"/>
              <a:t>komunikacija plakanjem (gladno, mokro, bolesno)</a:t>
            </a:r>
          </a:p>
        </p:txBody>
      </p:sp>
      <p:pic>
        <p:nvPicPr>
          <p:cNvPr id="7" name="Slika 6" descr="Slika na kojoj se prikazuje djetešce, osoba, na zatvorenom, odjeća&#10;&#10;Opis je automatski generiran">
            <a:extLst>
              <a:ext uri="{FF2B5EF4-FFF2-40B4-BE49-F238E27FC236}">
                <a16:creationId xmlns:a16="http://schemas.microsoft.com/office/drawing/2014/main" id="{DCA91FDA-B561-4629-A6D5-83F42671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73" y="1138989"/>
            <a:ext cx="4690427" cy="30386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01E1634-DC8D-4CEA-84A5-0C0408281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7"/>
          <a:stretch/>
        </p:blipFill>
        <p:spPr>
          <a:xfrm>
            <a:off x="7501573" y="4177686"/>
            <a:ext cx="4690427" cy="26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92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11" y="1311360"/>
            <a:ext cx="10515600" cy="8246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FF5050"/>
                </a:solidFill>
              </a:rPr>
              <a:t>3. Djetinjstvo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11" y="1863244"/>
            <a:ext cx="7033205" cy="4810272"/>
          </a:xfrm>
        </p:spPr>
        <p:txBody>
          <a:bodyPr>
            <a:normAutofit/>
          </a:bodyPr>
          <a:lstStyle/>
          <a:p>
            <a:r>
              <a:rPr lang="hr-HR" dirty="0"/>
              <a:t>Intenzivan rast</a:t>
            </a:r>
          </a:p>
          <a:p>
            <a:r>
              <a:rPr lang="hr-HR" dirty="0"/>
              <a:t>Učenje novih vještina</a:t>
            </a:r>
          </a:p>
          <a:p>
            <a:r>
              <a:rPr lang="hr-HR" dirty="0"/>
              <a:t>Mliječni zubi</a:t>
            </a:r>
          </a:p>
          <a:p>
            <a:r>
              <a:rPr lang="hr-HR" dirty="0"/>
              <a:t>Hod</a:t>
            </a:r>
          </a:p>
          <a:p>
            <a:r>
              <a:rPr lang="hr-HR" dirty="0"/>
              <a:t>Govor</a:t>
            </a:r>
          </a:p>
          <a:p>
            <a:r>
              <a:rPr lang="hr-HR" dirty="0"/>
              <a:t>Oponašanje osoba s kojima živi</a:t>
            </a:r>
          </a:p>
          <a:p>
            <a:r>
              <a:rPr lang="hr-HR" dirty="0"/>
              <a:t>Samostalno hranjenje, kontroliranje stolice i mokraće</a:t>
            </a:r>
          </a:p>
          <a:p>
            <a:r>
              <a:rPr lang="hr-HR" dirty="0"/>
              <a:t>Djetetu potrebni odgoj, ljubav, razumijevanje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6CB7F80-E98A-4068-9D01-D414C864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421" y="1139930"/>
            <a:ext cx="4411579" cy="282616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551A002-D839-4F0B-A82D-8CC81938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21" y="3931805"/>
            <a:ext cx="4411579" cy="2938755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54202825-7A7F-4508-BBD8-E3D2642EB6FE}"/>
              </a:ext>
            </a:extLst>
          </p:cNvPr>
          <p:cNvSpPr txBox="1"/>
          <p:nvPr/>
        </p:nvSpPr>
        <p:spPr>
          <a:xfrm>
            <a:off x="6195940" y="1354120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4"/>
              </a:rPr>
              <a:t>Vizualno+</a:t>
            </a:r>
            <a:endParaRPr lang="hr-HR" sz="2000" b="1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A45E97EA-12F3-4B4C-80A7-D836B3B06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415" y="1225562"/>
            <a:ext cx="771525" cy="65722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AE1BEA9-8EC6-427C-A411-D19C25220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415" y="1915922"/>
            <a:ext cx="809625" cy="714375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6571D125-0D0B-4FA0-AD90-03DD96EA5EAF}"/>
              </a:ext>
            </a:extLst>
          </p:cNvPr>
          <p:cNvSpPr txBox="1"/>
          <p:nvPr/>
        </p:nvSpPr>
        <p:spPr>
          <a:xfrm>
            <a:off x="6200778" y="2068852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8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46" y="1413325"/>
            <a:ext cx="2471991" cy="824600"/>
          </a:xfrm>
        </p:spPr>
        <p:txBody>
          <a:bodyPr>
            <a:noAutofit/>
          </a:bodyPr>
          <a:lstStyle/>
          <a:p>
            <a:r>
              <a:rPr lang="hr-HR" sz="3600" b="1" dirty="0">
                <a:solidFill>
                  <a:srgbClr val="CC0099"/>
                </a:solidFill>
              </a:rPr>
              <a:t>4. Pubertet</a:t>
            </a:r>
            <a:br>
              <a:rPr lang="hr-HR" sz="3600" dirty="0">
                <a:solidFill>
                  <a:srgbClr val="CC0099"/>
                </a:solidFill>
              </a:rPr>
            </a:br>
            <a:endParaRPr lang="hr-HR" sz="3600" dirty="0">
              <a:solidFill>
                <a:srgbClr val="CC0099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4" y="2121186"/>
            <a:ext cx="4974311" cy="3508230"/>
          </a:xfrm>
        </p:spPr>
        <p:txBody>
          <a:bodyPr>
            <a:normAutofit/>
          </a:bodyPr>
          <a:lstStyle/>
          <a:p>
            <a:r>
              <a:rPr lang="hr-HR" dirty="0"/>
              <a:t>Ubrzan psihički i fizički razvoj</a:t>
            </a:r>
          </a:p>
          <a:p>
            <a:r>
              <a:rPr lang="hr-HR" dirty="0"/>
              <a:t>Spolno sazrijevanje – lučenje hormona</a:t>
            </a:r>
          </a:p>
          <a:p>
            <a:r>
              <a:rPr lang="hr-HR" dirty="0"/>
              <a:t>Buntovnost</a:t>
            </a:r>
          </a:p>
          <a:p>
            <a:r>
              <a:rPr lang="hr-HR" dirty="0"/>
              <a:t>Neshvaćenost</a:t>
            </a:r>
          </a:p>
          <a:p>
            <a:r>
              <a:rPr lang="hr-HR" dirty="0"/>
              <a:t>Prve simpatije</a:t>
            </a:r>
          </a:p>
          <a:p>
            <a:endParaRPr lang="hr-HR" sz="2400" dirty="0"/>
          </a:p>
        </p:txBody>
      </p:sp>
      <p:pic>
        <p:nvPicPr>
          <p:cNvPr id="9" name="Slika 8" descr="Slika na kojoj se prikazuje na zatvorenom, osoba, stol, žena&#10;&#10;Opis je automatski generiran">
            <a:extLst>
              <a:ext uri="{FF2B5EF4-FFF2-40B4-BE49-F238E27FC236}">
                <a16:creationId xmlns:a16="http://schemas.microsoft.com/office/drawing/2014/main" id="{599C75FA-F068-40CF-B480-C791D95D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07" y="1248109"/>
            <a:ext cx="6642293" cy="373629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BFB7324-8A35-4881-A5DE-CDB51CEDF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4" b="20254"/>
          <a:stretch/>
        </p:blipFill>
        <p:spPr>
          <a:xfrm>
            <a:off x="5549707" y="4586023"/>
            <a:ext cx="3321146" cy="2347492"/>
          </a:xfrm>
          <a:prstGeom prst="rect">
            <a:avLst/>
          </a:prstGeom>
        </p:spPr>
      </p:pic>
      <p:pic>
        <p:nvPicPr>
          <p:cNvPr id="11" name="Slika 10" descr="Slika na kojoj se prikazuje osoba, kozmetika, griz&#10;&#10;Opis je automatski generiran">
            <a:extLst>
              <a:ext uri="{FF2B5EF4-FFF2-40B4-BE49-F238E27FC236}">
                <a16:creationId xmlns:a16="http://schemas.microsoft.com/office/drawing/2014/main" id="{F03B24D3-C663-4B01-A810-83032E922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695" y="4592247"/>
            <a:ext cx="3511902" cy="2341268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239C24B0-794C-43C7-941B-371B18B328BC}"/>
              </a:ext>
            </a:extLst>
          </p:cNvPr>
          <p:cNvSpPr txBox="1"/>
          <p:nvPr/>
        </p:nvSpPr>
        <p:spPr>
          <a:xfrm>
            <a:off x="860426" y="6104211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5"/>
              </a:rPr>
              <a:t>Vizualno+</a:t>
            </a:r>
            <a:endParaRPr lang="hr-HR" sz="2000" b="1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075C97E0-29B4-41D9-9F0C-8720D3850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1" y="5975653"/>
            <a:ext cx="771525" cy="6572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721FB27-0B9A-46AB-8A5B-C3E9327FF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1" y="5252955"/>
            <a:ext cx="809625" cy="714375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1F64EC11-E121-4B11-9819-8BCD3A4F93A5}"/>
              </a:ext>
            </a:extLst>
          </p:cNvPr>
          <p:cNvSpPr txBox="1"/>
          <p:nvPr/>
        </p:nvSpPr>
        <p:spPr>
          <a:xfrm>
            <a:off x="846214" y="5405885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7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2" y="1300511"/>
            <a:ext cx="10515600" cy="8246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B050"/>
                </a:solidFill>
              </a:rPr>
              <a:t>5. Mladenaštvo</a:t>
            </a:r>
            <a:endParaRPr lang="hr-HR" sz="3600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2" y="2105894"/>
            <a:ext cx="8466220" cy="4351338"/>
          </a:xfrm>
        </p:spPr>
        <p:txBody>
          <a:bodyPr>
            <a:normAutofit/>
          </a:bodyPr>
          <a:lstStyle/>
          <a:p>
            <a:r>
              <a:rPr lang="hr-HR" dirty="0"/>
              <a:t>Završava rast i spolni razvoj</a:t>
            </a:r>
          </a:p>
          <a:p>
            <a:r>
              <a:rPr lang="hr-HR" dirty="0"/>
              <a:t>Psihičko sazrijevanje se nastavlja </a:t>
            </a:r>
          </a:p>
          <a:p>
            <a:r>
              <a:rPr lang="hr-HR" dirty="0"/>
              <a:t>Završetak školovanja</a:t>
            </a:r>
          </a:p>
          <a:p>
            <a:r>
              <a:rPr lang="hr-HR" dirty="0"/>
              <a:t>Zapošljavanje</a:t>
            </a:r>
          </a:p>
          <a:p>
            <a:r>
              <a:rPr lang="hr-HR" dirty="0"/>
              <a:t>Aktivno uključivanje u rad društvene zajednice</a:t>
            </a:r>
          </a:p>
        </p:txBody>
      </p:sp>
      <p:pic>
        <p:nvPicPr>
          <p:cNvPr id="7" name="Slika 6" descr="Slika na kojoj se prikazuje osoba, stol&#10;&#10;Opis je automatski generiran">
            <a:extLst>
              <a:ext uri="{FF2B5EF4-FFF2-40B4-BE49-F238E27FC236}">
                <a16:creationId xmlns:a16="http://schemas.microsoft.com/office/drawing/2014/main" id="{3C7C5680-2FCC-4087-83FC-E3A9578E4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2" y="4650264"/>
            <a:ext cx="3153521" cy="219044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8EAD27B-F353-4CF2-8EE9-BFF012D4A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23513">
            <a:off x="8053562" y="1212771"/>
            <a:ext cx="2997391" cy="599478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859DEEB-BBFD-4EAC-957E-372BD09A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96"/>
          <a:stretch/>
        </p:blipFill>
        <p:spPr>
          <a:xfrm>
            <a:off x="4300063" y="4650264"/>
            <a:ext cx="3107788" cy="21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21" y="1449685"/>
            <a:ext cx="10515600" cy="8246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70C0"/>
                </a:solidFill>
              </a:rPr>
              <a:t>6. Zrela dob</a:t>
            </a:r>
            <a:endParaRPr lang="hr-HR" sz="3600" dirty="0">
              <a:solidFill>
                <a:srgbClr val="0070C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35" y="2117424"/>
            <a:ext cx="4634132" cy="4351338"/>
          </a:xfrm>
        </p:spPr>
        <p:txBody>
          <a:bodyPr>
            <a:normAutofit/>
          </a:bodyPr>
          <a:lstStyle/>
          <a:p>
            <a:r>
              <a:rPr lang="hr-HR" dirty="0"/>
              <a:t>Briga za </a:t>
            </a:r>
          </a:p>
          <a:p>
            <a:pPr lvl="1"/>
            <a:r>
              <a:rPr lang="hr-HR" dirty="0"/>
              <a:t>sebe</a:t>
            </a:r>
          </a:p>
          <a:p>
            <a:pPr lvl="1"/>
            <a:r>
              <a:rPr lang="hr-HR" dirty="0"/>
              <a:t>djecu </a:t>
            </a:r>
          </a:p>
          <a:p>
            <a:pPr lvl="1"/>
            <a:r>
              <a:rPr lang="hr-HR" dirty="0"/>
              <a:t>starije članove obitelji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472CC1B-B63B-4841-9794-BC9AD46A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4504"/>
            <a:ext cx="4557693" cy="270349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4444990-F7A0-4F7C-8E57-5AAE938B9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693" y="1132270"/>
            <a:ext cx="7634307" cy="572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52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302</Words>
  <Application>Microsoft Office PowerPoint</Application>
  <PresentationFormat>Široki zaslon</PresentationFormat>
  <Paragraphs>78</Paragraphs>
  <Slides>17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 Light</vt:lpstr>
      <vt:lpstr>Calibri</vt:lpstr>
      <vt:lpstr>Office Theme</vt:lpstr>
      <vt:lpstr>PowerPoint prezentacija</vt:lpstr>
      <vt:lpstr>PowerPoint prezentacija</vt:lpstr>
      <vt:lpstr>PowerPoint prezentacija</vt:lpstr>
      <vt:lpstr>1. Razdoblje prije rođenja</vt:lpstr>
      <vt:lpstr>2. Dojenačka dob</vt:lpstr>
      <vt:lpstr>3. Djetinjstvo</vt:lpstr>
      <vt:lpstr>4. Pubertet </vt:lpstr>
      <vt:lpstr>5. Mladenaštvo</vt:lpstr>
      <vt:lpstr>6. Zrela dob</vt:lpstr>
      <vt:lpstr>7. Staračka dob</vt:lpstr>
      <vt:lpstr>PowerPoint prezentacija</vt:lpstr>
      <vt:lpstr>PowerPoint prezentacija</vt:lpstr>
      <vt:lpstr>MOŽE LI SE ŽIVOT PRODULJITI</vt:lpstr>
      <vt:lpstr>PowerPoint prezentacija</vt:lpstr>
      <vt:lpstr>   Vježbom ponovi …</vt:lpstr>
      <vt:lpstr>IZLAZNA KARTICA</vt:lpstr>
      <vt:lpstr>Životna razdoblja čovjeka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Melita Povalec</cp:lastModifiedBy>
  <cp:revision>37</cp:revision>
  <dcterms:created xsi:type="dcterms:W3CDTF">2021-01-04T08:54:24Z</dcterms:created>
  <dcterms:modified xsi:type="dcterms:W3CDTF">2023-03-17T07:31:14Z</dcterms:modified>
</cp:coreProperties>
</file>